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AB8D0-C134-4895-8603-6B71782ADE85}"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AB8D0-C134-4895-8603-6B71782ADE85}"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AB8D0-C134-4895-8603-6B71782ADE85}"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AB8D0-C134-4895-8603-6B71782ADE85}"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AB8D0-C134-4895-8603-6B71782ADE85}"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AB8D0-C134-4895-8603-6B71782ADE85}"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AB8D0-C134-4895-8603-6B71782ADE85}" type="datetimeFigureOut">
              <a:rPr lang="en-US" smtClean="0"/>
              <a:pPr/>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AB8D0-C134-4895-8603-6B71782ADE85}" type="datetimeFigureOut">
              <a:rPr lang="en-US" smtClean="0"/>
              <a:pPr/>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AB8D0-C134-4895-8603-6B71782ADE85}"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AB8D0-C134-4895-8603-6B71782ADE85}"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AB8D0-C134-4895-8603-6B71782ADE85}"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BA3E-32D8-456F-92D7-547FCA7109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AB8D0-C134-4895-8603-6B71782ADE85}" type="datetimeFigureOut">
              <a:rPr lang="en-US" smtClean="0"/>
              <a:pPr/>
              <a:t>7/6/2015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CBA3E-32D8-456F-92D7-547FCA7109A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Marcus </a:t>
            </a:r>
            <a:r>
              <a:rPr lang="en-US" dirty="0" err="1" smtClean="0"/>
              <a:t>Tullius</a:t>
            </a:r>
            <a:r>
              <a:rPr lang="en-US" dirty="0" smtClean="0"/>
              <a:t> Cicero</a:t>
            </a:r>
            <a:endParaRPr lang="en-US" dirty="0"/>
          </a:p>
        </p:txBody>
      </p:sp>
      <p:sp>
        <p:nvSpPr>
          <p:cNvPr id="3" name="Subtitle 2"/>
          <p:cNvSpPr>
            <a:spLocks noGrp="1"/>
          </p:cNvSpPr>
          <p:nvPr>
            <p:ph type="subTitle" idx="1"/>
          </p:nvPr>
        </p:nvSpPr>
        <p:spPr/>
        <p:txBody>
          <a:bodyPr/>
          <a:lstStyle/>
          <a:p>
            <a:r>
              <a:rPr lang="en-US" dirty="0" smtClean="0"/>
              <a:t>The Heart of the Roman Republic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Triumvirate and Cicero’s Exile</a:t>
            </a:r>
            <a:endParaRPr lang="en-US" dirty="0"/>
          </a:p>
        </p:txBody>
      </p:sp>
      <p:sp>
        <p:nvSpPr>
          <p:cNvPr id="4" name="Text Placeholder 3"/>
          <p:cNvSpPr>
            <a:spLocks noGrp="1"/>
          </p:cNvSpPr>
          <p:nvPr>
            <p:ph type="body" sz="half" idx="2"/>
          </p:nvPr>
        </p:nvSpPr>
        <p:spPr/>
        <p:txBody>
          <a:bodyPr>
            <a:normAutofit fontScale="92500" lnSpcReduction="10000"/>
          </a:bodyPr>
          <a:lstStyle/>
          <a:p>
            <a:r>
              <a:rPr lang="en-US" dirty="0" smtClean="0"/>
              <a:t>With Caesar having rejected marriage to Pompey’s grandniece, Pompey re-established his allegiance with the conservatives.</a:t>
            </a:r>
          </a:p>
          <a:p>
            <a:endParaRPr lang="en-US" dirty="0" smtClean="0"/>
          </a:p>
          <a:p>
            <a:r>
              <a:rPr lang="en-US" dirty="0" smtClean="0"/>
              <a:t>This alliance eventually led to civil war between Pompey and Caesar in 49 BCE  in which Cicero tried to remain neutral.</a:t>
            </a:r>
          </a:p>
          <a:p>
            <a:endParaRPr lang="en-US" dirty="0" smtClean="0"/>
          </a:p>
          <a:p>
            <a:r>
              <a:rPr lang="en-US" dirty="0" smtClean="0"/>
              <a:t>Out of loyalty to Pompey who worked tirelessly for Cicero’s recall from exile, Cicero traveled to Greece with Pompey and his supporters. </a:t>
            </a:r>
          </a:p>
          <a:p>
            <a:endParaRPr lang="en-US" dirty="0" smtClean="0"/>
          </a:p>
          <a:p>
            <a:r>
              <a:rPr lang="en-US" dirty="0" smtClean="0"/>
              <a:t>In 48 BCE at Pharsalus in Thessaly, Greece, Caesar defeated Pompey who then fled to Egypt for support.  However, he was slain by the brother of Cleopatra. </a:t>
            </a:r>
          </a:p>
          <a:p>
            <a:endParaRPr lang="en-US" dirty="0" smtClean="0"/>
          </a:p>
          <a:p>
            <a:r>
              <a:rPr lang="en-US" dirty="0" smtClean="0"/>
              <a:t>Cicero eventually made it back to Italy where he and many supporters of Pompey were forgiven by Caesar. </a:t>
            </a:r>
            <a:endParaRPr lang="en-US" dirty="0"/>
          </a:p>
        </p:txBody>
      </p:sp>
      <p:pic>
        <p:nvPicPr>
          <p:cNvPr id="9" name="Content Placeholder 8" descr="215297_3365256.jpg"/>
          <p:cNvPicPr>
            <a:picLocks noGrp="1" noChangeAspect="1"/>
          </p:cNvPicPr>
          <p:nvPr>
            <p:ph idx="1"/>
          </p:nvPr>
        </p:nvPicPr>
        <p:blipFill>
          <a:blip r:embed="rId2" cstate="print"/>
          <a:stretch>
            <a:fillRect/>
          </a:stretch>
        </p:blipFill>
        <p:spPr>
          <a:xfrm>
            <a:off x="3325523" y="2209800"/>
            <a:ext cx="5797089" cy="1770325"/>
          </a:xfrm>
        </p:spPr>
      </p:pic>
      <p:sp>
        <p:nvSpPr>
          <p:cNvPr id="10" name="TextBox 9"/>
          <p:cNvSpPr txBox="1"/>
          <p:nvPr/>
        </p:nvSpPr>
        <p:spPr>
          <a:xfrm>
            <a:off x="3962400" y="4191000"/>
            <a:ext cx="4724400" cy="369332"/>
          </a:xfrm>
          <a:prstGeom prst="rect">
            <a:avLst/>
          </a:prstGeom>
          <a:noFill/>
        </p:spPr>
        <p:txBody>
          <a:bodyPr wrap="square" rtlCol="0">
            <a:spAutoFit/>
          </a:bodyPr>
          <a:lstStyle/>
          <a:p>
            <a:r>
              <a:rPr lang="en-US" dirty="0" smtClean="0"/>
              <a:t>Battle of Pharsalus and Death of Pompey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Years of Cicero’s Life</a:t>
            </a:r>
            <a:endParaRPr lang="en-US" dirty="0"/>
          </a:p>
        </p:txBody>
      </p:sp>
      <p:pic>
        <p:nvPicPr>
          <p:cNvPr id="5" name="Content Placeholder 4" descr="36386.jpg"/>
          <p:cNvPicPr>
            <a:picLocks noGrp="1" noChangeAspect="1"/>
          </p:cNvPicPr>
          <p:nvPr>
            <p:ph idx="1"/>
          </p:nvPr>
        </p:nvPicPr>
        <p:blipFill>
          <a:blip r:embed="rId2" cstate="print"/>
          <a:stretch>
            <a:fillRect/>
          </a:stretch>
        </p:blipFill>
        <p:spPr>
          <a:xfrm>
            <a:off x="4220310" y="499720"/>
            <a:ext cx="3821229" cy="5399773"/>
          </a:xfrm>
        </p:spPr>
      </p:pic>
      <p:sp>
        <p:nvSpPr>
          <p:cNvPr id="4" name="Text Placeholder 3"/>
          <p:cNvSpPr>
            <a:spLocks noGrp="1"/>
          </p:cNvSpPr>
          <p:nvPr>
            <p:ph type="body" sz="half" idx="2"/>
          </p:nvPr>
        </p:nvSpPr>
        <p:spPr/>
        <p:txBody>
          <a:bodyPr>
            <a:normAutofit fontScale="92500" lnSpcReduction="10000"/>
          </a:bodyPr>
          <a:lstStyle/>
          <a:p>
            <a:r>
              <a:rPr lang="en-US" dirty="0" smtClean="0"/>
              <a:t>The death of Cicero’s daughter </a:t>
            </a:r>
            <a:r>
              <a:rPr lang="en-US" dirty="0" err="1" smtClean="0"/>
              <a:t>Tullia</a:t>
            </a:r>
            <a:r>
              <a:rPr lang="en-US" dirty="0" smtClean="0"/>
              <a:t> in 45 BCE inspired Cicero’s works on philosophy such as </a:t>
            </a:r>
            <a:r>
              <a:rPr lang="en-US" i="1" dirty="0" smtClean="0"/>
              <a:t>De </a:t>
            </a:r>
            <a:r>
              <a:rPr lang="en-US" i="1" dirty="0" err="1" smtClean="0"/>
              <a:t>amicitia</a:t>
            </a:r>
            <a:r>
              <a:rPr lang="en-US" i="1" dirty="0" smtClean="0"/>
              <a:t>, De </a:t>
            </a:r>
            <a:r>
              <a:rPr lang="en-US" i="1" dirty="0" err="1" smtClean="0"/>
              <a:t>senectute</a:t>
            </a:r>
            <a:r>
              <a:rPr lang="en-US" dirty="0" smtClean="0"/>
              <a:t>, etc.</a:t>
            </a:r>
          </a:p>
          <a:p>
            <a:endParaRPr lang="en-US" dirty="0" smtClean="0"/>
          </a:p>
          <a:p>
            <a:r>
              <a:rPr lang="en-US" dirty="0" smtClean="0"/>
              <a:t>The assassination of Julius Caesar in 44 BCE led to another power struggle which ended up in the hands of three men which created the second triumvirate: Octavian (adopted son/great nephew), Marc Antony (right hand man in Gaul/Consul during the time of Caesar’s death), and Marcus Lepidus (great supporter of Caesar and second-in-command).</a:t>
            </a:r>
          </a:p>
          <a:p>
            <a:endParaRPr lang="en-US" dirty="0" smtClean="0"/>
          </a:p>
          <a:p>
            <a:r>
              <a:rPr lang="en-US" dirty="0" smtClean="0"/>
              <a:t>Cicero delivered a series of speeches in the Curia known as </a:t>
            </a:r>
            <a:r>
              <a:rPr lang="en-US" i="1" dirty="0" err="1" smtClean="0"/>
              <a:t>Phillipics</a:t>
            </a:r>
            <a:r>
              <a:rPr lang="en-US" dirty="0" smtClean="0"/>
              <a:t> against March Antony (as Demosthenes had delivered speeches against Phillip II of Macedon) in an attempt to pit Antony against Octavian.  Cicero claimed that Antony was an enemy of the state in support for the Republic.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Year‘s of Cicero’s Life</a:t>
            </a:r>
            <a:endParaRPr lang="en-US" dirty="0"/>
          </a:p>
        </p:txBody>
      </p:sp>
      <p:pic>
        <p:nvPicPr>
          <p:cNvPr id="5" name="Content Placeholder 4" descr="Death_of_Cicero.jpg"/>
          <p:cNvPicPr>
            <a:picLocks noGrp="1" noChangeAspect="1"/>
          </p:cNvPicPr>
          <p:nvPr>
            <p:ph idx="1"/>
          </p:nvPr>
        </p:nvPicPr>
        <p:blipFill>
          <a:blip r:embed="rId2" cstate="print"/>
          <a:stretch>
            <a:fillRect/>
          </a:stretch>
        </p:blipFill>
        <p:spPr>
          <a:xfrm>
            <a:off x="3449275" y="1066800"/>
            <a:ext cx="5682730" cy="4038600"/>
          </a:xfrm>
        </p:spPr>
      </p:pic>
      <p:sp>
        <p:nvSpPr>
          <p:cNvPr id="4" name="Text Placeholder 3"/>
          <p:cNvSpPr>
            <a:spLocks noGrp="1"/>
          </p:cNvSpPr>
          <p:nvPr>
            <p:ph type="body" sz="half" idx="2"/>
          </p:nvPr>
        </p:nvSpPr>
        <p:spPr/>
        <p:txBody>
          <a:bodyPr/>
          <a:lstStyle/>
          <a:p>
            <a:r>
              <a:rPr lang="en-US" dirty="0" smtClean="0"/>
              <a:t>One of the first motions of the triumvirs was to set up a proscription. It should be of no surprise that Cicero’s 14 speeches delivered against Antony resulted with his name on the list.</a:t>
            </a:r>
          </a:p>
          <a:p>
            <a:endParaRPr lang="en-US" dirty="0" smtClean="0"/>
          </a:p>
          <a:p>
            <a:r>
              <a:rPr lang="en-US" dirty="0" smtClean="0"/>
              <a:t>In an attempt to flee from Italy to Macedonia, he was overtaken by Antony’s soldiers at this villa in </a:t>
            </a:r>
            <a:r>
              <a:rPr lang="en-US" dirty="0" err="1" smtClean="0"/>
              <a:t>Formiae</a:t>
            </a:r>
            <a:r>
              <a:rPr lang="en-US" dirty="0" smtClean="0"/>
              <a:t>.</a:t>
            </a:r>
          </a:p>
          <a:p>
            <a:endParaRPr lang="en-US" dirty="0" smtClean="0"/>
          </a:p>
          <a:p>
            <a:r>
              <a:rPr lang="en-US" dirty="0" smtClean="0"/>
              <a:t>Upon his assassination, his hands and head were put on display up over the </a:t>
            </a:r>
            <a:r>
              <a:rPr lang="en-US" i="1" dirty="0" smtClean="0"/>
              <a:t>rostra</a:t>
            </a:r>
            <a:r>
              <a:rPr lang="en-US" dirty="0" smtClean="0"/>
              <a:t> as a warning to those who may oppose the Second Triumvirate.</a:t>
            </a:r>
          </a:p>
          <a:p>
            <a:endParaRPr lang="en-US" dirty="0" smtClean="0"/>
          </a:p>
          <a:p>
            <a:r>
              <a:rPr lang="en-US" dirty="0" smtClean="0"/>
              <a:t>Cicero was assassinated in 43 BCE. </a:t>
            </a:r>
            <a:endParaRPr lang="en-US" dirty="0"/>
          </a:p>
        </p:txBody>
      </p:sp>
      <p:sp>
        <p:nvSpPr>
          <p:cNvPr id="6" name="TextBox 5"/>
          <p:cNvSpPr txBox="1"/>
          <p:nvPr/>
        </p:nvSpPr>
        <p:spPr>
          <a:xfrm>
            <a:off x="3429000" y="5257800"/>
            <a:ext cx="4648200" cy="369332"/>
          </a:xfrm>
          <a:prstGeom prst="rect">
            <a:avLst/>
          </a:prstGeom>
          <a:noFill/>
        </p:spPr>
        <p:txBody>
          <a:bodyPr wrap="square" rtlCol="0">
            <a:spAutoFit/>
          </a:bodyPr>
          <a:lstStyle/>
          <a:p>
            <a:r>
              <a:rPr lang="en-US" smtClean="0"/>
              <a:t>Assassination </a:t>
            </a:r>
            <a:r>
              <a:rPr lang="en-US" dirty="0" smtClean="0"/>
              <a:t>of Cicero</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 and Oratory</a:t>
            </a:r>
            <a:endParaRPr lang="en-US" dirty="0"/>
          </a:p>
        </p:txBody>
      </p:sp>
      <p:pic>
        <p:nvPicPr>
          <p:cNvPr id="5" name="Content Placeholder 4" descr="cicero1.gif"/>
          <p:cNvPicPr>
            <a:picLocks noGrp="1" noChangeAspect="1"/>
          </p:cNvPicPr>
          <p:nvPr>
            <p:ph idx="1"/>
          </p:nvPr>
        </p:nvPicPr>
        <p:blipFill>
          <a:blip r:embed="rId2" cstate="print"/>
          <a:stretch>
            <a:fillRect/>
          </a:stretch>
        </p:blipFill>
        <p:spPr>
          <a:xfrm>
            <a:off x="3567112" y="1407618"/>
            <a:ext cx="5576888" cy="3316781"/>
          </a:xfrm>
        </p:spPr>
      </p:pic>
      <p:sp>
        <p:nvSpPr>
          <p:cNvPr id="4" name="Text Placeholder 3"/>
          <p:cNvSpPr>
            <a:spLocks noGrp="1"/>
          </p:cNvSpPr>
          <p:nvPr>
            <p:ph type="body" sz="half" idx="2"/>
          </p:nvPr>
        </p:nvSpPr>
        <p:spPr/>
        <p:txBody>
          <a:bodyPr>
            <a:normAutofit fontScale="92500" lnSpcReduction="10000"/>
          </a:bodyPr>
          <a:lstStyle/>
          <a:p>
            <a:r>
              <a:rPr lang="en-US" dirty="0" smtClean="0"/>
              <a:t>Romans highly valued the ability to persuade since the process of debate and persuasion was essential in maintaining the republic.</a:t>
            </a:r>
          </a:p>
          <a:p>
            <a:endParaRPr lang="en-US" dirty="0" smtClean="0"/>
          </a:p>
          <a:p>
            <a:r>
              <a:rPr lang="en-US" dirty="0" smtClean="0"/>
              <a:t>The Romans modeled the art of rhetoric and oratory from the Greeks to such an extent that they hired educated Greeks as tutors both public and private.</a:t>
            </a:r>
          </a:p>
          <a:p>
            <a:endParaRPr lang="en-US" dirty="0" smtClean="0"/>
          </a:p>
          <a:p>
            <a:r>
              <a:rPr lang="en-US" dirty="0" smtClean="0"/>
              <a:t>Rhetoric and oratory were essential skills in the political arena and important for one who wanted to ascend the </a:t>
            </a:r>
            <a:r>
              <a:rPr lang="en-US" i="1" dirty="0" err="1" smtClean="0"/>
              <a:t>cursus</a:t>
            </a:r>
            <a:r>
              <a:rPr lang="en-US" i="1" dirty="0" smtClean="0"/>
              <a:t> </a:t>
            </a:r>
            <a:r>
              <a:rPr lang="en-US" i="1" dirty="0" err="1" smtClean="0"/>
              <a:t>honorum</a:t>
            </a:r>
            <a:r>
              <a:rPr lang="en-US" dirty="0" smtClean="0"/>
              <a:t>.</a:t>
            </a:r>
          </a:p>
          <a:p>
            <a:endParaRPr lang="en-US" dirty="0" smtClean="0"/>
          </a:p>
          <a:p>
            <a:r>
              <a:rPr lang="en-US" dirty="0" smtClean="0"/>
              <a:t>Two types of oratory were popular during Cicero’s time: Attic and Asiatic (the more popular of the two).  The Asiatic style focused on  rapid flow, verbal embellishment, and figures of speech.  It focused on pompousness and wordiness. The Attic style focused on energy, taste, restraint, and refinement rather than showiness.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 and Oratory</a:t>
            </a:r>
            <a:endParaRPr lang="en-US" dirty="0"/>
          </a:p>
        </p:txBody>
      </p:sp>
      <p:pic>
        <p:nvPicPr>
          <p:cNvPr id="5" name="Content Placeholder 4" descr="_DSF0830-Edit__924x0__.jpg"/>
          <p:cNvPicPr>
            <a:picLocks noGrp="1" noChangeAspect="1"/>
          </p:cNvPicPr>
          <p:nvPr>
            <p:ph idx="1"/>
          </p:nvPr>
        </p:nvPicPr>
        <p:blipFill>
          <a:blip r:embed="rId2" cstate="print"/>
          <a:stretch>
            <a:fillRect/>
          </a:stretch>
        </p:blipFill>
        <p:spPr>
          <a:xfrm>
            <a:off x="3352800" y="864800"/>
            <a:ext cx="5791200" cy="4487554"/>
          </a:xfrm>
        </p:spPr>
      </p:pic>
      <p:sp>
        <p:nvSpPr>
          <p:cNvPr id="4" name="Text Placeholder 3"/>
          <p:cNvSpPr>
            <a:spLocks noGrp="1"/>
          </p:cNvSpPr>
          <p:nvPr>
            <p:ph type="body" sz="half" idx="2"/>
          </p:nvPr>
        </p:nvSpPr>
        <p:spPr/>
        <p:txBody>
          <a:bodyPr>
            <a:normAutofit lnSpcReduction="10000"/>
          </a:bodyPr>
          <a:lstStyle/>
          <a:p>
            <a:r>
              <a:rPr lang="en-US" dirty="0" smtClean="0"/>
              <a:t>Cicero studied both styles and then developed one of his own.</a:t>
            </a:r>
          </a:p>
          <a:p>
            <a:endParaRPr lang="en-US" dirty="0" smtClean="0"/>
          </a:p>
          <a:p>
            <a:r>
              <a:rPr lang="en-US" dirty="0" smtClean="0"/>
              <a:t>All styles of oratory focused on having their sentences form a series of independent clauses (parataxis).</a:t>
            </a:r>
          </a:p>
          <a:p>
            <a:r>
              <a:rPr lang="en-US" dirty="0" smtClean="0"/>
              <a:t>e.g. </a:t>
            </a:r>
            <a:r>
              <a:rPr lang="en-US" i="1" dirty="0" err="1" smtClean="0"/>
              <a:t>immo</a:t>
            </a:r>
            <a:r>
              <a:rPr lang="en-US" i="1" dirty="0" smtClean="0"/>
              <a:t> </a:t>
            </a:r>
            <a:r>
              <a:rPr lang="en-US" i="1" dirty="0" err="1" smtClean="0"/>
              <a:t>vero</a:t>
            </a:r>
            <a:r>
              <a:rPr lang="en-US" i="1" dirty="0" smtClean="0"/>
              <a:t> </a:t>
            </a:r>
            <a:r>
              <a:rPr lang="en-US" i="1" dirty="0" err="1" smtClean="0"/>
              <a:t>etiam</a:t>
            </a:r>
            <a:r>
              <a:rPr lang="en-US" i="1" dirty="0" smtClean="0"/>
              <a:t> in </a:t>
            </a:r>
            <a:r>
              <a:rPr lang="en-US" i="1" dirty="0" err="1" smtClean="0"/>
              <a:t>senatum</a:t>
            </a:r>
            <a:r>
              <a:rPr lang="en-US" i="1" dirty="0" smtClean="0"/>
              <a:t> </a:t>
            </a:r>
            <a:r>
              <a:rPr lang="en-US" i="1" dirty="0" err="1" smtClean="0"/>
              <a:t>venit</a:t>
            </a:r>
            <a:r>
              <a:rPr lang="en-US" i="1" dirty="0" smtClean="0"/>
              <a:t>,  fit </a:t>
            </a:r>
            <a:r>
              <a:rPr lang="en-US" i="1" dirty="0" err="1" smtClean="0"/>
              <a:t>publici</a:t>
            </a:r>
            <a:r>
              <a:rPr lang="en-US" i="1" dirty="0" smtClean="0"/>
              <a:t> </a:t>
            </a:r>
            <a:r>
              <a:rPr lang="en-US" i="1" dirty="0" err="1" smtClean="0"/>
              <a:t>consili</a:t>
            </a:r>
            <a:r>
              <a:rPr lang="en-US" i="1" dirty="0" smtClean="0"/>
              <a:t> </a:t>
            </a:r>
            <a:r>
              <a:rPr lang="en-US" i="1" dirty="0" err="1" smtClean="0"/>
              <a:t>particeps</a:t>
            </a:r>
            <a:r>
              <a:rPr lang="en-US" i="1" dirty="0" smtClean="0"/>
              <a:t>, </a:t>
            </a:r>
            <a:r>
              <a:rPr lang="en-US" i="1" dirty="0" err="1" smtClean="0"/>
              <a:t>notat</a:t>
            </a:r>
            <a:r>
              <a:rPr lang="en-US" i="1" dirty="0" smtClean="0"/>
              <a:t> et </a:t>
            </a:r>
            <a:r>
              <a:rPr lang="en-US" i="1" dirty="0" err="1" smtClean="0"/>
              <a:t>designat</a:t>
            </a:r>
            <a:r>
              <a:rPr lang="en-US" i="1" dirty="0" smtClean="0"/>
              <a:t> </a:t>
            </a:r>
            <a:r>
              <a:rPr lang="en-US" i="1" dirty="0" err="1" smtClean="0"/>
              <a:t>oculis</a:t>
            </a:r>
            <a:r>
              <a:rPr lang="en-US" i="1" dirty="0" smtClean="0"/>
              <a:t> ad </a:t>
            </a:r>
            <a:r>
              <a:rPr lang="en-US" i="1" dirty="0" err="1" smtClean="0"/>
              <a:t>caedam</a:t>
            </a:r>
            <a:r>
              <a:rPr lang="en-US" i="1" dirty="0" smtClean="0"/>
              <a:t> </a:t>
            </a:r>
            <a:r>
              <a:rPr lang="en-US" i="1" dirty="0" err="1" smtClean="0"/>
              <a:t>unum</a:t>
            </a:r>
            <a:r>
              <a:rPr lang="en-US" i="1" dirty="0" smtClean="0"/>
              <a:t> </a:t>
            </a:r>
            <a:r>
              <a:rPr lang="en-US" i="1" dirty="0" err="1" smtClean="0"/>
              <a:t>quemque</a:t>
            </a:r>
            <a:r>
              <a:rPr lang="en-US" i="1" dirty="0" smtClean="0"/>
              <a:t> nostrum.</a:t>
            </a:r>
            <a:endParaRPr lang="en-US" dirty="0" smtClean="0"/>
          </a:p>
          <a:p>
            <a:endParaRPr lang="en-US" dirty="0" smtClean="0"/>
          </a:p>
          <a:p>
            <a:r>
              <a:rPr lang="en-US" dirty="0" smtClean="0"/>
              <a:t>However, subordinated clauses and ideas (</a:t>
            </a:r>
            <a:r>
              <a:rPr lang="en-US" dirty="0" err="1" smtClean="0"/>
              <a:t>hypotaxis</a:t>
            </a:r>
            <a:r>
              <a:rPr lang="en-US" dirty="0" smtClean="0"/>
              <a:t>) are more typical in Cicero’s speeches.</a:t>
            </a:r>
          </a:p>
          <a:p>
            <a:r>
              <a:rPr lang="en-US" dirty="0" smtClean="0"/>
              <a:t>e.g. </a:t>
            </a:r>
            <a:r>
              <a:rPr lang="en-US" i="1" dirty="0" err="1" smtClean="0"/>
              <a:t>Hac</a:t>
            </a:r>
            <a:r>
              <a:rPr lang="en-US" i="1" dirty="0" smtClean="0"/>
              <a:t> </a:t>
            </a:r>
            <a:r>
              <a:rPr lang="en-US" i="1" dirty="0" err="1" smtClean="0"/>
              <a:t>tanta</a:t>
            </a:r>
            <a:r>
              <a:rPr lang="en-US" i="1" dirty="0" smtClean="0"/>
              <a:t> </a:t>
            </a:r>
            <a:r>
              <a:rPr lang="en-US" i="1" dirty="0" err="1" smtClean="0"/>
              <a:t>celebritate</a:t>
            </a:r>
            <a:r>
              <a:rPr lang="en-US" i="1" dirty="0" smtClean="0"/>
              <a:t> </a:t>
            </a:r>
            <a:r>
              <a:rPr lang="en-US" i="1" dirty="0" err="1" smtClean="0"/>
              <a:t>famae</a:t>
            </a:r>
            <a:r>
              <a:rPr lang="en-US" i="1" dirty="0" smtClean="0"/>
              <a:t> cum </a:t>
            </a:r>
            <a:r>
              <a:rPr lang="en-US" i="1" dirty="0" err="1" smtClean="0"/>
              <a:t>esset</a:t>
            </a:r>
            <a:r>
              <a:rPr lang="en-US" i="1" dirty="0" smtClean="0"/>
              <a:t> </a:t>
            </a:r>
            <a:r>
              <a:rPr lang="en-US" i="1" dirty="0" err="1" smtClean="0"/>
              <a:t>iam</a:t>
            </a:r>
            <a:r>
              <a:rPr lang="en-US" i="1" dirty="0" smtClean="0"/>
              <a:t> </a:t>
            </a:r>
            <a:r>
              <a:rPr lang="en-US" i="1" dirty="0" err="1" smtClean="0"/>
              <a:t>absentibus</a:t>
            </a:r>
            <a:r>
              <a:rPr lang="en-US" i="1" dirty="0" smtClean="0"/>
              <a:t> </a:t>
            </a:r>
            <a:r>
              <a:rPr lang="en-US" i="1" dirty="0" err="1" smtClean="0"/>
              <a:t>notus</a:t>
            </a:r>
            <a:r>
              <a:rPr lang="en-US" i="1" dirty="0" smtClean="0"/>
              <a:t>, </a:t>
            </a:r>
            <a:r>
              <a:rPr lang="en-US" i="1" dirty="0" err="1" smtClean="0"/>
              <a:t>Romam</a:t>
            </a:r>
            <a:r>
              <a:rPr lang="en-US" i="1" dirty="0" smtClean="0"/>
              <a:t> </a:t>
            </a:r>
            <a:r>
              <a:rPr lang="en-US" i="1" dirty="0" err="1" smtClean="0"/>
              <a:t>venit</a:t>
            </a:r>
            <a:r>
              <a:rPr lang="en-US" i="1" dirty="0" smtClean="0"/>
              <a:t> Mario </a:t>
            </a:r>
            <a:r>
              <a:rPr lang="en-US" i="1" dirty="0" err="1" smtClean="0"/>
              <a:t>consule</a:t>
            </a:r>
            <a:r>
              <a:rPr lang="en-US" i="1" dirty="0" smtClean="0"/>
              <a:t> et </a:t>
            </a:r>
            <a:r>
              <a:rPr lang="en-US" i="1" dirty="0" err="1" smtClean="0"/>
              <a:t>Catulo</a:t>
            </a:r>
            <a:r>
              <a:rPr lang="en-US" i="1" dirty="0" smtClean="0"/>
              <a:t>.</a:t>
            </a:r>
            <a:endParaRPr lang="en-US" dirty="0" smtClean="0"/>
          </a:p>
          <a:p>
            <a:endParaRPr lang="en-US" dirty="0" smtClean="0"/>
          </a:p>
          <a:p>
            <a:r>
              <a:rPr lang="en-US" dirty="0" smtClean="0"/>
              <a:t>Cicero’s innovative style excited his audiences: Longinus likened Cicero’s style to a wildfire that rolls on and on, devouring everything in its path.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Cicero’s </a:t>
            </a:r>
            <a:r>
              <a:rPr lang="en-US" i="1" dirty="0" smtClean="0"/>
              <a:t>Pro </a:t>
            </a:r>
            <a:r>
              <a:rPr lang="en-US" i="1" dirty="0" err="1" smtClean="0"/>
              <a:t>Archia</a:t>
            </a:r>
            <a:r>
              <a:rPr lang="en-US" i="1" dirty="0" smtClean="0"/>
              <a:t> </a:t>
            </a:r>
            <a:r>
              <a:rPr lang="en-US" i="1" dirty="0" err="1" smtClean="0"/>
              <a:t>Poeta</a:t>
            </a:r>
            <a:r>
              <a:rPr lang="en-US" dirty="0" smtClean="0"/>
              <a:t> and </a:t>
            </a:r>
            <a:r>
              <a:rPr lang="en-US" dirty="0" err="1" smtClean="0"/>
              <a:t>Aulus</a:t>
            </a:r>
            <a:r>
              <a:rPr lang="en-US" dirty="0" smtClean="0"/>
              <a:t> </a:t>
            </a:r>
            <a:r>
              <a:rPr lang="en-US" dirty="0" err="1" smtClean="0"/>
              <a:t>Licinius</a:t>
            </a:r>
            <a:r>
              <a:rPr lang="en-US" dirty="0" smtClean="0"/>
              <a:t> </a:t>
            </a:r>
            <a:r>
              <a:rPr lang="en-US" dirty="0" err="1" smtClean="0"/>
              <a:t>Archias</a:t>
            </a:r>
            <a:endParaRPr lang="en-US" dirty="0"/>
          </a:p>
        </p:txBody>
      </p:sp>
      <p:sp>
        <p:nvSpPr>
          <p:cNvPr id="4" name="Text Placeholder 3"/>
          <p:cNvSpPr>
            <a:spLocks noGrp="1"/>
          </p:cNvSpPr>
          <p:nvPr>
            <p:ph type="body" sz="half" idx="2"/>
          </p:nvPr>
        </p:nvSpPr>
        <p:spPr/>
        <p:txBody>
          <a:bodyPr>
            <a:normAutofit fontScale="92500" lnSpcReduction="10000"/>
          </a:bodyPr>
          <a:lstStyle/>
          <a:p>
            <a:r>
              <a:rPr lang="en-US" dirty="0" smtClean="0"/>
              <a:t>Born in Antioch, Syria, in 119 BCE, </a:t>
            </a:r>
            <a:r>
              <a:rPr lang="en-US" dirty="0" err="1" smtClean="0"/>
              <a:t>Archias</a:t>
            </a:r>
            <a:r>
              <a:rPr lang="en-US" dirty="0" smtClean="0"/>
              <a:t> earned a reputation for his poetic </a:t>
            </a:r>
            <a:r>
              <a:rPr lang="en-US" dirty="0" err="1" smtClean="0"/>
              <a:t>improvision</a:t>
            </a:r>
            <a:r>
              <a:rPr lang="en-US" dirty="0" smtClean="0"/>
              <a:t>.  Arriving in Rome in 102 BCE, he gained favor among Rome’s elite.  The </a:t>
            </a:r>
            <a:r>
              <a:rPr lang="en-US" dirty="0" err="1" smtClean="0"/>
              <a:t>Luculli</a:t>
            </a:r>
            <a:r>
              <a:rPr lang="en-US" dirty="0" smtClean="0"/>
              <a:t> were instrumental in helping </a:t>
            </a:r>
            <a:r>
              <a:rPr lang="en-US" dirty="0" err="1" smtClean="0"/>
              <a:t>Archias</a:t>
            </a:r>
            <a:r>
              <a:rPr lang="en-US" dirty="0" smtClean="0"/>
              <a:t> acquire his citizenship in 89 BCE.</a:t>
            </a:r>
          </a:p>
          <a:p>
            <a:endParaRPr lang="en-US" dirty="0" smtClean="0"/>
          </a:p>
          <a:p>
            <a:r>
              <a:rPr lang="en-US" dirty="0" smtClean="0"/>
              <a:t>In 62 BCE, </a:t>
            </a:r>
            <a:r>
              <a:rPr lang="en-US" dirty="0" err="1" smtClean="0"/>
              <a:t>Archias</a:t>
            </a:r>
            <a:r>
              <a:rPr lang="en-US" dirty="0" smtClean="0"/>
              <a:t> was accused by a prosecutor, </a:t>
            </a:r>
            <a:r>
              <a:rPr lang="en-US" dirty="0" err="1" smtClean="0"/>
              <a:t>Grattius</a:t>
            </a:r>
            <a:r>
              <a:rPr lang="en-US" dirty="0" smtClean="0"/>
              <a:t>, for illegally acquiring his citizenship.  His real purpose was to embarrass </a:t>
            </a:r>
            <a:r>
              <a:rPr lang="en-US" dirty="0" err="1" smtClean="0"/>
              <a:t>Archias’s</a:t>
            </a:r>
            <a:r>
              <a:rPr lang="en-US" dirty="0" smtClean="0"/>
              <a:t> patron family, the </a:t>
            </a:r>
            <a:r>
              <a:rPr lang="en-US" dirty="0" err="1" smtClean="0"/>
              <a:t>Luculli</a:t>
            </a:r>
            <a:r>
              <a:rPr lang="en-US" dirty="0" smtClean="0"/>
              <a:t>.</a:t>
            </a:r>
          </a:p>
          <a:p>
            <a:endParaRPr lang="en-US" dirty="0" smtClean="0"/>
          </a:p>
          <a:p>
            <a:r>
              <a:rPr lang="en-US" dirty="0" smtClean="0"/>
              <a:t>Cicero defended </a:t>
            </a:r>
            <a:r>
              <a:rPr lang="en-US" dirty="0" err="1" smtClean="0"/>
              <a:t>Archias</a:t>
            </a:r>
            <a:r>
              <a:rPr lang="en-US" dirty="0" smtClean="0"/>
              <a:t> in court for a twofold purpose: to defend his old teacher (</a:t>
            </a:r>
            <a:r>
              <a:rPr lang="en-US" dirty="0" err="1" smtClean="0"/>
              <a:t>Archias</a:t>
            </a:r>
            <a:r>
              <a:rPr lang="en-US" dirty="0" smtClean="0"/>
              <a:t>), and to gain favor with the </a:t>
            </a:r>
            <a:r>
              <a:rPr lang="en-US" dirty="0" err="1" smtClean="0"/>
              <a:t>Luculli</a:t>
            </a:r>
            <a:r>
              <a:rPr lang="en-US" dirty="0" smtClean="0"/>
              <a:t>. </a:t>
            </a:r>
          </a:p>
          <a:p>
            <a:endParaRPr lang="en-US" dirty="0" smtClean="0"/>
          </a:p>
          <a:p>
            <a:r>
              <a:rPr lang="en-US" dirty="0" smtClean="0"/>
              <a:t>Cicero’s defense had two points; there was no proof of </a:t>
            </a:r>
            <a:r>
              <a:rPr lang="en-US" dirty="0" err="1" smtClean="0"/>
              <a:t>Archias</a:t>
            </a:r>
            <a:r>
              <a:rPr lang="en-US" dirty="0" smtClean="0"/>
              <a:t> acquiring citizenship illegally, and how literary study supports the public welfare and how </a:t>
            </a:r>
            <a:r>
              <a:rPr lang="en-US" dirty="0" err="1" smtClean="0"/>
              <a:t>Archias</a:t>
            </a:r>
            <a:r>
              <a:rPr lang="en-US" dirty="0" smtClean="0"/>
              <a:t> extended the glory of Rome through his poetry. </a:t>
            </a:r>
            <a:endParaRPr lang="en-US" dirty="0"/>
          </a:p>
        </p:txBody>
      </p:sp>
      <p:pic>
        <p:nvPicPr>
          <p:cNvPr id="7" name="Content Placeholder 6" descr="655672-M.jpg"/>
          <p:cNvPicPr>
            <a:picLocks noGrp="1" noChangeAspect="1"/>
          </p:cNvPicPr>
          <p:nvPr>
            <p:ph idx="1"/>
          </p:nvPr>
        </p:nvPicPr>
        <p:blipFill>
          <a:blip r:embed="rId2" cstate="print"/>
          <a:stretch>
            <a:fillRect/>
          </a:stretch>
        </p:blipFill>
        <p:spPr>
          <a:xfrm>
            <a:off x="4191000" y="301819"/>
            <a:ext cx="3886200" cy="578612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a:t>
            </a:r>
            <a:r>
              <a:rPr lang="en-US" i="1" dirty="0" err="1" smtClean="0"/>
              <a:t>Catalinam</a:t>
            </a:r>
            <a:r>
              <a:rPr lang="en-US" i="1" dirty="0" smtClean="0"/>
              <a:t> I</a:t>
            </a:r>
            <a:endParaRPr lang="en-US" i="1" dirty="0"/>
          </a:p>
        </p:txBody>
      </p:sp>
      <p:pic>
        <p:nvPicPr>
          <p:cNvPr id="5" name="Content Placeholder 4" descr="Maccari-Cicero.jpg"/>
          <p:cNvPicPr>
            <a:picLocks noGrp="1" noChangeAspect="1"/>
          </p:cNvPicPr>
          <p:nvPr>
            <p:ph idx="1"/>
          </p:nvPr>
        </p:nvPicPr>
        <p:blipFill>
          <a:blip r:embed="rId2" cstate="print"/>
          <a:stretch>
            <a:fillRect/>
          </a:stretch>
        </p:blipFill>
        <p:spPr>
          <a:xfrm>
            <a:off x="3440689" y="1371600"/>
            <a:ext cx="5622375" cy="3505200"/>
          </a:xfrm>
        </p:spPr>
      </p:pic>
      <p:sp>
        <p:nvSpPr>
          <p:cNvPr id="4" name="Text Placeholder 3"/>
          <p:cNvSpPr>
            <a:spLocks noGrp="1"/>
          </p:cNvSpPr>
          <p:nvPr>
            <p:ph type="body" sz="half" idx="2"/>
          </p:nvPr>
        </p:nvSpPr>
        <p:spPr/>
        <p:txBody>
          <a:bodyPr>
            <a:normAutofit fontScale="92500" lnSpcReduction="10000"/>
          </a:bodyPr>
          <a:lstStyle/>
          <a:p>
            <a:r>
              <a:rPr lang="en-US" dirty="0" err="1" smtClean="0"/>
              <a:t>Cataline</a:t>
            </a:r>
            <a:r>
              <a:rPr lang="en-US" dirty="0" smtClean="0"/>
              <a:t> was born around 108 BCE to a patrician family which had fallen into poverty.</a:t>
            </a:r>
          </a:p>
          <a:p>
            <a:endParaRPr lang="en-US" dirty="0" smtClean="0"/>
          </a:p>
          <a:p>
            <a:r>
              <a:rPr lang="en-US" dirty="0" err="1" smtClean="0"/>
              <a:t>Cataline</a:t>
            </a:r>
            <a:r>
              <a:rPr lang="en-US" dirty="0" smtClean="0"/>
              <a:t> climbed the </a:t>
            </a:r>
            <a:r>
              <a:rPr lang="en-US" i="1" dirty="0" err="1" smtClean="0"/>
              <a:t>cursus</a:t>
            </a:r>
            <a:r>
              <a:rPr lang="en-US" i="1" dirty="0" smtClean="0"/>
              <a:t> </a:t>
            </a:r>
            <a:r>
              <a:rPr lang="en-US" i="1" dirty="0" err="1" smtClean="0"/>
              <a:t>honorum</a:t>
            </a:r>
            <a:r>
              <a:rPr lang="en-US" dirty="0" smtClean="0"/>
              <a:t> and in 67 BCE served a pro-</a:t>
            </a:r>
            <a:r>
              <a:rPr lang="en-US" dirty="0" err="1" smtClean="0"/>
              <a:t>praetorship</a:t>
            </a:r>
            <a:r>
              <a:rPr lang="en-US" dirty="0" smtClean="0"/>
              <a:t> in Africa.  Accused of extortion in 65 BCE, he was later acquitted.  However, he did not pursue the consulship in 64 BCE. </a:t>
            </a:r>
          </a:p>
          <a:p>
            <a:endParaRPr lang="en-US" dirty="0" smtClean="0"/>
          </a:p>
          <a:p>
            <a:r>
              <a:rPr lang="en-US" dirty="0" smtClean="0"/>
              <a:t>“Salty” for having lost the consulship to Cicero and </a:t>
            </a:r>
            <a:r>
              <a:rPr lang="en-US" dirty="0" err="1" smtClean="0"/>
              <a:t>Hybrida</a:t>
            </a:r>
            <a:r>
              <a:rPr lang="en-US" dirty="0" smtClean="0"/>
              <a:t> in 63 BCE, he gathered all the disgruntled aristocrats, nights, and </a:t>
            </a:r>
            <a:r>
              <a:rPr lang="en-US" dirty="0" err="1" smtClean="0"/>
              <a:t>Sullan</a:t>
            </a:r>
            <a:r>
              <a:rPr lang="en-US" dirty="0" smtClean="0"/>
              <a:t> veterans in a plot to overthrow the state.</a:t>
            </a:r>
          </a:p>
          <a:p>
            <a:endParaRPr lang="en-US" dirty="0" smtClean="0"/>
          </a:p>
          <a:p>
            <a:r>
              <a:rPr lang="en-US" dirty="0" smtClean="0"/>
              <a:t>Cicero was informed of the plots by spies.  The day after </a:t>
            </a:r>
            <a:r>
              <a:rPr lang="en-US" dirty="0" err="1" smtClean="0"/>
              <a:t>Cataline</a:t>
            </a:r>
            <a:r>
              <a:rPr lang="en-US" dirty="0" smtClean="0"/>
              <a:t> tried to take Cicero’s life, Cicero summoned an emergency meeting in the temple of Jupiter Stator (much easier to fortify than the Curia). Cicero wanted to compel the senators of the danger and for </a:t>
            </a:r>
            <a:r>
              <a:rPr lang="en-US" dirty="0" err="1" smtClean="0"/>
              <a:t>Cataline</a:t>
            </a:r>
            <a:r>
              <a:rPr lang="en-US" dirty="0" smtClean="0"/>
              <a:t> to leave Rome.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 of Cicero</a:t>
            </a:r>
            <a:endParaRPr lang="en-US" dirty="0"/>
          </a:p>
        </p:txBody>
      </p:sp>
      <p:sp>
        <p:nvSpPr>
          <p:cNvPr id="3" name="Content Placeholder 2"/>
          <p:cNvSpPr>
            <a:spLocks noGrp="1"/>
          </p:cNvSpPr>
          <p:nvPr>
            <p:ph idx="1"/>
          </p:nvPr>
        </p:nvSpPr>
        <p:spPr/>
        <p:txBody>
          <a:bodyPr/>
          <a:lstStyle/>
          <a:p>
            <a:pPr>
              <a:buNone/>
            </a:pPr>
            <a:r>
              <a:rPr lang="en-US" dirty="0" smtClean="0"/>
              <a:t>	As a student of Cicero it’s important to understand that Cicero was a key factor in the Roman Republic during its most tumultuous time; the First Triumvirate. Cicero, known for his oratorical skills and philosophical treatises, dedicated his life to the preservation of the Roman Republic and gave his life defending it in Rome’s political frontier; the </a:t>
            </a:r>
            <a:r>
              <a:rPr lang="en-US" i="1" dirty="0" smtClean="0"/>
              <a:t>Curia</a:t>
            </a:r>
            <a:r>
              <a:rPr lang="en-US" dirty="0" smtClean="0"/>
              <a:t> (Senate).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 the Author</a:t>
            </a:r>
            <a:endParaRPr lang="en-US" dirty="0"/>
          </a:p>
        </p:txBody>
      </p:sp>
      <p:pic>
        <p:nvPicPr>
          <p:cNvPr id="5" name="Content Placeholder 4" descr="9780674995888.jpg"/>
          <p:cNvPicPr>
            <a:picLocks noGrp="1" noChangeAspect="1"/>
          </p:cNvPicPr>
          <p:nvPr>
            <p:ph idx="1"/>
          </p:nvPr>
        </p:nvPicPr>
        <p:blipFill>
          <a:blip r:embed="rId2" cstate="print"/>
          <a:stretch>
            <a:fillRect/>
          </a:stretch>
        </p:blipFill>
        <p:spPr>
          <a:xfrm>
            <a:off x="5257800" y="838200"/>
            <a:ext cx="3267075" cy="4971636"/>
          </a:xfrm>
        </p:spPr>
      </p:pic>
      <p:sp>
        <p:nvSpPr>
          <p:cNvPr id="4" name="Text Placeholder 3"/>
          <p:cNvSpPr>
            <a:spLocks noGrp="1"/>
          </p:cNvSpPr>
          <p:nvPr>
            <p:ph type="body" sz="half" idx="2"/>
          </p:nvPr>
        </p:nvSpPr>
        <p:spPr/>
        <p:txBody>
          <a:bodyPr/>
          <a:lstStyle/>
          <a:p>
            <a:r>
              <a:rPr lang="en-US" dirty="0" smtClean="0"/>
              <a:t>Much of Latin literature which survives today is that of Cicero’s. Nearly 75% of Roman literature is that of Cicero’s. His works come from the dates 90-43 BCE.</a:t>
            </a:r>
          </a:p>
          <a:p>
            <a:endParaRPr lang="en-US" dirty="0"/>
          </a:p>
          <a:p>
            <a:r>
              <a:rPr lang="en-US" dirty="0" smtClean="0"/>
              <a:t>Cicero wrote in several genera varying from philosophical treatises based on Greek originals, epistles, mostly to his wife while in exile and his friend Atticus, some poetry (which does not survive), and mostly oratory.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Cicero’s Life</a:t>
            </a:r>
            <a:endParaRPr lang="en-US" dirty="0"/>
          </a:p>
        </p:txBody>
      </p:sp>
      <p:pic>
        <p:nvPicPr>
          <p:cNvPr id="5" name="Content Placeholder 4" descr="Arpino.8.gif"/>
          <p:cNvPicPr>
            <a:picLocks noGrp="1" noChangeAspect="1"/>
          </p:cNvPicPr>
          <p:nvPr>
            <p:ph idx="1"/>
          </p:nvPr>
        </p:nvPicPr>
        <p:blipFill>
          <a:blip r:embed="rId2" cstate="print"/>
          <a:stretch>
            <a:fillRect/>
          </a:stretch>
        </p:blipFill>
        <p:spPr>
          <a:xfrm>
            <a:off x="3575050" y="1619224"/>
            <a:ext cx="5111750" cy="3160765"/>
          </a:xfrm>
        </p:spPr>
      </p:pic>
      <p:sp>
        <p:nvSpPr>
          <p:cNvPr id="4" name="Text Placeholder 3"/>
          <p:cNvSpPr>
            <a:spLocks noGrp="1"/>
          </p:cNvSpPr>
          <p:nvPr>
            <p:ph type="body" sz="half" idx="2"/>
          </p:nvPr>
        </p:nvSpPr>
        <p:spPr/>
        <p:txBody>
          <a:bodyPr/>
          <a:lstStyle/>
          <a:p>
            <a:r>
              <a:rPr lang="en-US" dirty="0" smtClean="0"/>
              <a:t>His cognomen, Cicero, means “chickpea”.</a:t>
            </a:r>
          </a:p>
          <a:p>
            <a:endParaRPr lang="en-US" dirty="0" smtClean="0"/>
          </a:p>
          <a:p>
            <a:r>
              <a:rPr lang="en-US" dirty="0" smtClean="0"/>
              <a:t>Born to a wealthy equestrian family on 3 January 106 BCE in </a:t>
            </a:r>
            <a:r>
              <a:rPr lang="en-US" dirty="0" err="1" smtClean="0"/>
              <a:t>Arpinum</a:t>
            </a:r>
            <a:r>
              <a:rPr lang="en-US" dirty="0" smtClean="0"/>
              <a:t>, a small town 60 miles south of Rome.</a:t>
            </a:r>
          </a:p>
          <a:p>
            <a:endParaRPr lang="en-US" dirty="0"/>
          </a:p>
          <a:p>
            <a:r>
              <a:rPr lang="en-US" dirty="0" smtClean="0"/>
              <a:t>Had  one brother named Quintus to whom he was very close.</a:t>
            </a:r>
          </a:p>
          <a:p>
            <a:endParaRPr lang="en-US" dirty="0"/>
          </a:p>
          <a:p>
            <a:r>
              <a:rPr lang="en-US" dirty="0" smtClean="0"/>
              <a:t>His father took him and Quintus to Rome at a young age to receive and education. He studied under the orator </a:t>
            </a:r>
            <a:r>
              <a:rPr lang="en-US" dirty="0" err="1" smtClean="0"/>
              <a:t>Lucius</a:t>
            </a:r>
            <a:r>
              <a:rPr lang="en-US" dirty="0" smtClean="0"/>
              <a:t> </a:t>
            </a:r>
            <a:r>
              <a:rPr lang="en-US" dirty="0" err="1" smtClean="0"/>
              <a:t>Licinius</a:t>
            </a:r>
            <a:r>
              <a:rPr lang="en-US" dirty="0" smtClean="0"/>
              <a:t> Crassus, then the former consul  Quintus </a:t>
            </a:r>
            <a:r>
              <a:rPr lang="en-US" dirty="0" err="1" smtClean="0"/>
              <a:t>Mucius</a:t>
            </a:r>
            <a:r>
              <a:rPr lang="en-US" dirty="0" smtClean="0"/>
              <a:t> </a:t>
            </a:r>
            <a:r>
              <a:rPr lang="en-US" dirty="0" err="1" smtClean="0"/>
              <a:t>Scaevola</a:t>
            </a:r>
            <a:r>
              <a:rPr lang="en-US" dirty="0" smtClean="0"/>
              <a:t> the Augur, and finally under the Greek poet </a:t>
            </a:r>
            <a:r>
              <a:rPr lang="en-US" dirty="0" err="1" smtClean="0"/>
              <a:t>Archias</a:t>
            </a:r>
            <a:r>
              <a:rPr lang="en-US" dirty="0" smtClean="0"/>
              <a:t> whom he later defended in court.  </a:t>
            </a:r>
            <a:r>
              <a:rPr lang="en-US" dirty="0" err="1" smtClean="0"/>
              <a:t>Archias</a:t>
            </a:r>
            <a:r>
              <a:rPr lang="en-US" dirty="0" smtClean="0"/>
              <a:t> was accused of gaining Roman citizenship under false pretenses.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Cicero’s Life</a:t>
            </a:r>
            <a:endParaRPr lang="en-US" dirty="0"/>
          </a:p>
        </p:txBody>
      </p:sp>
      <p:pic>
        <p:nvPicPr>
          <p:cNvPr id="5" name="Content Placeholder 4" descr="616QY5PpLRL.jpg"/>
          <p:cNvPicPr>
            <a:picLocks noGrp="1" noChangeAspect="1"/>
          </p:cNvPicPr>
          <p:nvPr>
            <p:ph idx="1"/>
          </p:nvPr>
        </p:nvPicPr>
        <p:blipFill>
          <a:blip r:embed="rId2" cstate="print"/>
          <a:stretch>
            <a:fillRect/>
          </a:stretch>
        </p:blipFill>
        <p:spPr>
          <a:xfrm>
            <a:off x="4237271" y="273050"/>
            <a:ext cx="3787308" cy="5853113"/>
          </a:xfrm>
        </p:spPr>
      </p:pic>
      <p:sp>
        <p:nvSpPr>
          <p:cNvPr id="4" name="Text Placeholder 3"/>
          <p:cNvSpPr>
            <a:spLocks noGrp="1"/>
          </p:cNvSpPr>
          <p:nvPr>
            <p:ph type="body" sz="half" idx="2"/>
          </p:nvPr>
        </p:nvSpPr>
        <p:spPr/>
        <p:txBody>
          <a:bodyPr>
            <a:normAutofit lnSpcReduction="10000"/>
          </a:bodyPr>
          <a:lstStyle/>
          <a:p>
            <a:r>
              <a:rPr lang="en-US" dirty="0" smtClean="0"/>
              <a:t>After serving in the Roman army during the Social War between the Romans and Italians (89-88 BCE), Cicero learned that he was not suited for the military life. </a:t>
            </a:r>
          </a:p>
          <a:p>
            <a:endParaRPr lang="en-US" dirty="0"/>
          </a:p>
          <a:p>
            <a:r>
              <a:rPr lang="en-US" dirty="0" smtClean="0"/>
              <a:t>Over time, he began to refine his rhetorical skills. Finally, in 80 BCE he took on his first criminal case .  </a:t>
            </a:r>
            <a:r>
              <a:rPr lang="en-US" dirty="0" err="1" smtClean="0"/>
              <a:t>Sextus</a:t>
            </a:r>
            <a:r>
              <a:rPr lang="en-US" dirty="0" smtClean="0"/>
              <a:t> </a:t>
            </a:r>
            <a:r>
              <a:rPr lang="en-US" dirty="0" err="1" smtClean="0"/>
              <a:t>Roscius</a:t>
            </a:r>
            <a:r>
              <a:rPr lang="en-US" dirty="0" smtClean="0"/>
              <a:t> was falsely accused of killing his father during the </a:t>
            </a:r>
            <a:r>
              <a:rPr lang="en-US" dirty="0" err="1" smtClean="0"/>
              <a:t>Sullan</a:t>
            </a:r>
            <a:r>
              <a:rPr lang="en-US" dirty="0" smtClean="0"/>
              <a:t> proscriptions, in order that </a:t>
            </a:r>
            <a:r>
              <a:rPr lang="en-US" dirty="0" err="1" smtClean="0"/>
              <a:t>Chrysogonus</a:t>
            </a:r>
            <a:r>
              <a:rPr lang="en-US" dirty="0" smtClean="0"/>
              <a:t>, one of Sulla’s henchmen, could procure the man’s estate for a small some of money. With a victory, Cicero burst into the political arena. </a:t>
            </a:r>
          </a:p>
          <a:p>
            <a:endParaRPr lang="en-US" dirty="0" smtClean="0"/>
          </a:p>
          <a:p>
            <a:r>
              <a:rPr lang="en-US" dirty="0" smtClean="0"/>
              <a:t>After these criminal proceedings, in which Cicero successfully never casted a light on </a:t>
            </a:r>
            <a:r>
              <a:rPr lang="en-US" dirty="0" err="1" smtClean="0"/>
              <a:t>Cataline</a:t>
            </a:r>
            <a:r>
              <a:rPr lang="en-US" dirty="0" smtClean="0"/>
              <a:t>, Cicero spent two years abroad in order to “restore his health”.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Cicero’s Early Career and the </a:t>
            </a:r>
            <a:r>
              <a:rPr lang="en-US" i="1" dirty="0" err="1" smtClean="0"/>
              <a:t>Cursus</a:t>
            </a:r>
            <a:r>
              <a:rPr lang="en-US" i="1" dirty="0" smtClean="0"/>
              <a:t> </a:t>
            </a:r>
            <a:r>
              <a:rPr lang="en-US" i="1" dirty="0" err="1" smtClean="0"/>
              <a:t>Honorum</a:t>
            </a:r>
            <a:endParaRPr lang="en-US" dirty="0"/>
          </a:p>
        </p:txBody>
      </p:sp>
      <p:pic>
        <p:nvPicPr>
          <p:cNvPr id="5" name="Content Placeholder 4" descr="243601.jpg"/>
          <p:cNvPicPr>
            <a:picLocks noGrp="1" noChangeAspect="1"/>
          </p:cNvPicPr>
          <p:nvPr>
            <p:ph idx="1"/>
          </p:nvPr>
        </p:nvPicPr>
        <p:blipFill>
          <a:blip r:embed="rId2" cstate="print"/>
          <a:stretch>
            <a:fillRect/>
          </a:stretch>
        </p:blipFill>
        <p:spPr>
          <a:xfrm>
            <a:off x="4115506" y="328995"/>
            <a:ext cx="3961693" cy="5843205"/>
          </a:xfrm>
        </p:spPr>
      </p:pic>
      <p:sp>
        <p:nvSpPr>
          <p:cNvPr id="4" name="Text Placeholder 3"/>
          <p:cNvSpPr>
            <a:spLocks noGrp="1"/>
          </p:cNvSpPr>
          <p:nvPr>
            <p:ph type="body" sz="half" idx="2"/>
          </p:nvPr>
        </p:nvSpPr>
        <p:spPr/>
        <p:txBody>
          <a:bodyPr>
            <a:normAutofit fontScale="70000" lnSpcReduction="20000"/>
          </a:bodyPr>
          <a:lstStyle/>
          <a:p>
            <a:r>
              <a:rPr lang="en-US" sz="1700" dirty="0" smtClean="0"/>
              <a:t>Upon his return to Rome in 77 BCE, Cicero served one of the </a:t>
            </a:r>
            <a:r>
              <a:rPr lang="en-US" sz="1700" i="1" dirty="0" err="1" smtClean="0"/>
              <a:t>quaestorships</a:t>
            </a:r>
            <a:r>
              <a:rPr lang="en-US" sz="1700" dirty="0" smtClean="0"/>
              <a:t> for 76 BCE. This made Cicero the first in his family to serve in the Roman Senate. Ergo he was a “</a:t>
            </a:r>
            <a:r>
              <a:rPr lang="en-US" sz="1700" i="1" dirty="0" err="1" smtClean="0"/>
              <a:t>novus</a:t>
            </a:r>
            <a:r>
              <a:rPr lang="en-US" sz="1700" i="1" dirty="0" smtClean="0"/>
              <a:t> homo”</a:t>
            </a:r>
            <a:r>
              <a:rPr lang="en-US" sz="1700" dirty="0" smtClean="0"/>
              <a:t>.</a:t>
            </a:r>
          </a:p>
          <a:p>
            <a:endParaRPr lang="en-US" sz="1700" dirty="0" smtClean="0"/>
          </a:p>
          <a:p>
            <a:r>
              <a:rPr lang="en-US" sz="1700" dirty="0" smtClean="0"/>
              <a:t>His </a:t>
            </a:r>
            <a:r>
              <a:rPr lang="en-US" sz="1700" dirty="0" err="1" smtClean="0"/>
              <a:t>quaestorship</a:t>
            </a:r>
            <a:r>
              <a:rPr lang="en-US" sz="1700" dirty="0" smtClean="0"/>
              <a:t> in Sicily proved to be successful when the Sicilians begged Cicero to prosecute their governor </a:t>
            </a:r>
            <a:r>
              <a:rPr lang="en-US" sz="1700" dirty="0" err="1" smtClean="0"/>
              <a:t>Verres</a:t>
            </a:r>
            <a:r>
              <a:rPr lang="en-US" sz="1700" dirty="0" smtClean="0"/>
              <a:t> for extortion seven years later in 70 BCE. </a:t>
            </a:r>
          </a:p>
          <a:p>
            <a:endParaRPr lang="en-US" sz="1700" dirty="0" smtClean="0"/>
          </a:p>
          <a:p>
            <a:r>
              <a:rPr lang="en-US" sz="1700" dirty="0" smtClean="0"/>
              <a:t>In this case against </a:t>
            </a:r>
            <a:r>
              <a:rPr lang="en-US" sz="1700" dirty="0" err="1" smtClean="0"/>
              <a:t>Verres</a:t>
            </a:r>
            <a:r>
              <a:rPr lang="en-US" sz="1700" dirty="0" smtClean="0"/>
              <a:t>, who left Sicily the day after Cicero began to deliver his accusations against him, Cicero defeated Rome’s most revered orator of the time; Quintus </a:t>
            </a:r>
            <a:r>
              <a:rPr lang="en-US" sz="1700" dirty="0" err="1" smtClean="0"/>
              <a:t>Hortensius</a:t>
            </a:r>
            <a:r>
              <a:rPr lang="en-US" sz="1700" dirty="0" smtClean="0"/>
              <a:t> </a:t>
            </a:r>
            <a:r>
              <a:rPr lang="en-US" sz="1700" dirty="0" err="1" smtClean="0"/>
              <a:t>Hortalus</a:t>
            </a:r>
            <a:r>
              <a:rPr lang="en-US" sz="1700" dirty="0" smtClean="0"/>
              <a:t>. </a:t>
            </a:r>
          </a:p>
          <a:p>
            <a:endParaRPr lang="en-US" sz="1700" dirty="0" smtClean="0"/>
          </a:p>
          <a:p>
            <a:r>
              <a:rPr lang="en-US" sz="1700" dirty="0" smtClean="0"/>
              <a:t>Cicero was elected </a:t>
            </a:r>
            <a:r>
              <a:rPr lang="en-US" sz="1700" i="1" dirty="0" err="1" smtClean="0"/>
              <a:t>aedile</a:t>
            </a:r>
            <a:r>
              <a:rPr lang="en-US" sz="1700" dirty="0" smtClean="0"/>
              <a:t> in 69 BCE and </a:t>
            </a:r>
            <a:r>
              <a:rPr lang="en-US" sz="1700" i="1" dirty="0" smtClean="0"/>
              <a:t>praetor</a:t>
            </a:r>
            <a:r>
              <a:rPr lang="en-US" sz="1700" dirty="0" smtClean="0"/>
              <a:t> in 66 BCE.</a:t>
            </a:r>
          </a:p>
          <a:p>
            <a:endParaRPr lang="en-US" sz="1700" dirty="0" smtClean="0"/>
          </a:p>
          <a:p>
            <a:r>
              <a:rPr lang="en-US" sz="1700" dirty="0" smtClean="0"/>
              <a:t>During his </a:t>
            </a:r>
            <a:r>
              <a:rPr lang="en-US" sz="1700" dirty="0" err="1" smtClean="0"/>
              <a:t>praetorship</a:t>
            </a:r>
            <a:r>
              <a:rPr lang="en-US" sz="1700" dirty="0" smtClean="0"/>
              <a:t> a tribune Gaius Manlius proposed a bill which would give unrestricted authority to Pompey Magnus for the campaign against </a:t>
            </a:r>
            <a:r>
              <a:rPr lang="en-US" sz="1700" dirty="0" err="1" smtClean="0"/>
              <a:t>Mithridates</a:t>
            </a:r>
            <a:r>
              <a:rPr lang="en-US" sz="1700" dirty="0" smtClean="0"/>
              <a:t>.  Pompey, who just smashed the Mediterranean pirates, was a great military leader.  Cicero supported this bill to be in the good graces of Pompey in order to have his backing for a bid as consul. </a:t>
            </a:r>
          </a:p>
          <a:p>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Cicero the Consul</a:t>
            </a:r>
            <a:endParaRPr lang="en-US" dirty="0"/>
          </a:p>
        </p:txBody>
      </p:sp>
      <p:pic>
        <p:nvPicPr>
          <p:cNvPr id="5" name="Content Placeholder 4" descr="triumph.jpg"/>
          <p:cNvPicPr>
            <a:picLocks noGrp="1" noChangeAspect="1"/>
          </p:cNvPicPr>
          <p:nvPr>
            <p:ph idx="1"/>
          </p:nvPr>
        </p:nvPicPr>
        <p:blipFill>
          <a:blip r:embed="rId2" cstate="print"/>
          <a:stretch>
            <a:fillRect/>
          </a:stretch>
        </p:blipFill>
        <p:spPr>
          <a:xfrm>
            <a:off x="3429000" y="706438"/>
            <a:ext cx="5486400" cy="4912422"/>
          </a:xfrm>
        </p:spPr>
      </p:pic>
      <p:sp>
        <p:nvSpPr>
          <p:cNvPr id="4" name="Text Placeholder 3"/>
          <p:cNvSpPr>
            <a:spLocks noGrp="1"/>
          </p:cNvSpPr>
          <p:nvPr>
            <p:ph type="body" sz="half" idx="2"/>
          </p:nvPr>
        </p:nvSpPr>
        <p:spPr/>
        <p:txBody>
          <a:bodyPr>
            <a:normAutofit fontScale="92500" lnSpcReduction="10000"/>
          </a:bodyPr>
          <a:lstStyle/>
          <a:p>
            <a:r>
              <a:rPr lang="en-US" dirty="0" smtClean="0"/>
              <a:t>Cicero was elected into the consulship in 63 BCE. This is the same year in which he dealt with the conspiracy of </a:t>
            </a:r>
            <a:r>
              <a:rPr lang="en-US" dirty="0" err="1" smtClean="0"/>
              <a:t>Cataline</a:t>
            </a:r>
            <a:r>
              <a:rPr lang="en-US" dirty="0" smtClean="0"/>
              <a:t>.</a:t>
            </a:r>
          </a:p>
          <a:p>
            <a:endParaRPr lang="en-US" dirty="0" smtClean="0"/>
          </a:p>
          <a:p>
            <a:r>
              <a:rPr lang="en-US" dirty="0" err="1" smtClean="0"/>
              <a:t>Lucius</a:t>
            </a:r>
            <a:r>
              <a:rPr lang="en-US" dirty="0" smtClean="0"/>
              <a:t> </a:t>
            </a:r>
            <a:r>
              <a:rPr lang="en-US" dirty="0" err="1" smtClean="0"/>
              <a:t>Sergius</a:t>
            </a:r>
            <a:r>
              <a:rPr lang="en-US" dirty="0" smtClean="0"/>
              <a:t> Catalina, a political who was habitually unsuccessful at attaining the consulship, gathered an army to overthrow the Roman state.</a:t>
            </a:r>
          </a:p>
          <a:p>
            <a:endParaRPr lang="en-US" dirty="0" smtClean="0"/>
          </a:p>
          <a:p>
            <a:r>
              <a:rPr lang="en-US" dirty="0" smtClean="0"/>
              <a:t>Thanks to Cicero’s exposure of </a:t>
            </a:r>
            <a:r>
              <a:rPr lang="en-US" dirty="0" err="1" smtClean="0"/>
              <a:t>Cataline</a:t>
            </a:r>
            <a:r>
              <a:rPr lang="en-US" dirty="0" smtClean="0"/>
              <a:t> to the Senate, the senators enacted the </a:t>
            </a:r>
            <a:r>
              <a:rPr lang="en-US" i="1" dirty="0" err="1" smtClean="0"/>
              <a:t>senatus</a:t>
            </a:r>
            <a:r>
              <a:rPr lang="en-US" i="1" dirty="0" smtClean="0"/>
              <a:t> </a:t>
            </a:r>
            <a:r>
              <a:rPr lang="en-US" i="1" dirty="0" err="1" smtClean="0"/>
              <a:t>consultum</a:t>
            </a:r>
            <a:r>
              <a:rPr lang="en-US" i="1" dirty="0" smtClean="0"/>
              <a:t> </a:t>
            </a:r>
            <a:r>
              <a:rPr lang="en-US" i="1" dirty="0" err="1" smtClean="0"/>
              <a:t>ultimum</a:t>
            </a:r>
            <a:r>
              <a:rPr lang="en-US" dirty="0" smtClean="0"/>
              <a:t> (the ultimate decree) which gives the consuls all authority to protect the state.</a:t>
            </a:r>
          </a:p>
          <a:p>
            <a:endParaRPr lang="en-US" dirty="0" smtClean="0"/>
          </a:p>
          <a:p>
            <a:r>
              <a:rPr lang="en-US" dirty="0" smtClean="0"/>
              <a:t>After delivering three speeches against </a:t>
            </a:r>
            <a:r>
              <a:rPr lang="en-US" dirty="0" err="1" smtClean="0"/>
              <a:t>Cataline</a:t>
            </a:r>
            <a:r>
              <a:rPr lang="en-US" dirty="0" smtClean="0"/>
              <a:t>, Cicero convinced him to leave Rome whereupon </a:t>
            </a:r>
            <a:r>
              <a:rPr lang="en-US" dirty="0" err="1" smtClean="0"/>
              <a:t>Cataline</a:t>
            </a:r>
            <a:r>
              <a:rPr lang="en-US" dirty="0" smtClean="0"/>
              <a:t> fled to Etruria to gather his army.  There </a:t>
            </a:r>
            <a:r>
              <a:rPr lang="en-US" dirty="0" err="1" smtClean="0"/>
              <a:t>Cataline</a:t>
            </a:r>
            <a:r>
              <a:rPr lang="en-US" dirty="0" smtClean="0"/>
              <a:t> later died in battle.</a:t>
            </a:r>
          </a:p>
          <a:p>
            <a:endParaRPr lang="en-US" dirty="0" smtClean="0"/>
          </a:p>
          <a:p>
            <a:r>
              <a:rPr lang="en-US" dirty="0" smtClean="0"/>
              <a:t>The five conspirators who remained in Rome were executed without a trial.  This action later led to Cicero’s exile. </a:t>
            </a:r>
          </a:p>
          <a:p>
            <a:endParaRPr lang="en-US" dirty="0" smtClean="0"/>
          </a:p>
        </p:txBody>
      </p:sp>
      <p:sp>
        <p:nvSpPr>
          <p:cNvPr id="6" name="TextBox 5"/>
          <p:cNvSpPr txBox="1"/>
          <p:nvPr/>
        </p:nvSpPr>
        <p:spPr>
          <a:xfrm>
            <a:off x="3886200" y="5715000"/>
            <a:ext cx="4724400" cy="369332"/>
          </a:xfrm>
          <a:prstGeom prst="rect">
            <a:avLst/>
          </a:prstGeom>
          <a:noFill/>
        </p:spPr>
        <p:txBody>
          <a:bodyPr wrap="square" rtlCol="0">
            <a:spAutoFit/>
          </a:bodyPr>
          <a:lstStyle/>
          <a:p>
            <a:r>
              <a:rPr lang="en-US" dirty="0" smtClean="0"/>
              <a:t>Triumph of Cicero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Triumvirate and Cicero’s Exile</a:t>
            </a:r>
            <a:endParaRPr lang="en-US" dirty="0"/>
          </a:p>
        </p:txBody>
      </p:sp>
      <p:pic>
        <p:nvPicPr>
          <p:cNvPr id="5" name="Content Placeholder 4" descr="triumvirate-300x141.jpg"/>
          <p:cNvPicPr>
            <a:picLocks noGrp="1" noChangeAspect="1"/>
          </p:cNvPicPr>
          <p:nvPr>
            <p:ph idx="1"/>
          </p:nvPr>
        </p:nvPicPr>
        <p:blipFill>
          <a:blip r:embed="rId2" cstate="print"/>
          <a:stretch>
            <a:fillRect/>
          </a:stretch>
        </p:blipFill>
        <p:spPr>
          <a:xfrm>
            <a:off x="3859449" y="1905000"/>
            <a:ext cx="5025958" cy="2362200"/>
          </a:xfrm>
        </p:spPr>
      </p:pic>
      <p:sp>
        <p:nvSpPr>
          <p:cNvPr id="4" name="Text Placeholder 3"/>
          <p:cNvSpPr>
            <a:spLocks noGrp="1"/>
          </p:cNvSpPr>
          <p:nvPr>
            <p:ph type="body" sz="half" idx="2"/>
          </p:nvPr>
        </p:nvSpPr>
        <p:spPr/>
        <p:txBody>
          <a:bodyPr/>
          <a:lstStyle/>
          <a:p>
            <a:r>
              <a:rPr lang="en-US" dirty="0" smtClean="0"/>
              <a:t>In 60 BCE, Caesar, Pompey, and Crassus formed the first triumvirate (3 consuls in the same term) in order to advance their political goals.</a:t>
            </a:r>
          </a:p>
          <a:p>
            <a:endParaRPr lang="en-US" dirty="0" smtClean="0"/>
          </a:p>
          <a:p>
            <a:r>
              <a:rPr lang="en-US" dirty="0" smtClean="0"/>
              <a:t>Cicero declined his invitation to become the 4</a:t>
            </a:r>
            <a:r>
              <a:rPr lang="en-US" baseline="30000" dirty="0" smtClean="0"/>
              <a:t>th</a:t>
            </a:r>
            <a:r>
              <a:rPr lang="en-US" dirty="0" smtClean="0"/>
              <a:t> consul on the account that it was unconstitutional. Thus, Cicero began to be viewed as a threat by the triumvirs. </a:t>
            </a:r>
          </a:p>
          <a:p>
            <a:endParaRPr lang="en-US" dirty="0" smtClean="0"/>
          </a:p>
          <a:p>
            <a:r>
              <a:rPr lang="en-US" dirty="0" smtClean="0"/>
              <a:t>In 58, the Tribune </a:t>
            </a:r>
            <a:r>
              <a:rPr lang="en-US" dirty="0" err="1" smtClean="0"/>
              <a:t>Clodius</a:t>
            </a:r>
            <a:r>
              <a:rPr lang="en-US" dirty="0" smtClean="0"/>
              <a:t> </a:t>
            </a:r>
            <a:r>
              <a:rPr lang="en-US" dirty="0" err="1" smtClean="0"/>
              <a:t>Pulcher</a:t>
            </a:r>
            <a:r>
              <a:rPr lang="en-US" dirty="0" smtClean="0"/>
              <a:t> , an enemy of Cicero because of Cicero’s  testimony against </a:t>
            </a:r>
            <a:r>
              <a:rPr lang="en-US" dirty="0" err="1" smtClean="0"/>
              <a:t>Clodius</a:t>
            </a:r>
            <a:r>
              <a:rPr lang="en-US" dirty="0" smtClean="0"/>
              <a:t> in the </a:t>
            </a:r>
            <a:r>
              <a:rPr lang="en-US" i="1" dirty="0" smtClean="0"/>
              <a:t>Bona </a:t>
            </a:r>
            <a:r>
              <a:rPr lang="en-US" i="1" dirty="0" err="1" smtClean="0"/>
              <a:t>Dea</a:t>
            </a:r>
            <a:r>
              <a:rPr lang="en-US" i="1" dirty="0" smtClean="0"/>
              <a:t> </a:t>
            </a:r>
            <a:r>
              <a:rPr lang="en-US" dirty="0" smtClean="0"/>
              <a:t>scandal, proposed a law that would banish anyone who executed Roman citizens without a trial. The law was passed and made retroactive.</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Triumvirate and Cicero’s Exile</a:t>
            </a:r>
            <a:endParaRPr lang="en-US" dirty="0"/>
          </a:p>
        </p:txBody>
      </p:sp>
      <p:pic>
        <p:nvPicPr>
          <p:cNvPr id="5" name="Content Placeholder 4" descr="88282_m.jpg"/>
          <p:cNvPicPr>
            <a:picLocks noGrp="1" noChangeAspect="1"/>
          </p:cNvPicPr>
          <p:nvPr>
            <p:ph idx="1"/>
          </p:nvPr>
        </p:nvPicPr>
        <p:blipFill>
          <a:blip r:embed="rId2" cstate="print"/>
          <a:stretch>
            <a:fillRect/>
          </a:stretch>
        </p:blipFill>
        <p:spPr>
          <a:xfrm>
            <a:off x="3429000" y="921721"/>
            <a:ext cx="5714999" cy="4320540"/>
          </a:xfrm>
        </p:spPr>
      </p:pic>
      <p:sp>
        <p:nvSpPr>
          <p:cNvPr id="4" name="Text Placeholder 3"/>
          <p:cNvSpPr>
            <a:spLocks noGrp="1"/>
          </p:cNvSpPr>
          <p:nvPr>
            <p:ph type="body" sz="half" idx="2"/>
          </p:nvPr>
        </p:nvSpPr>
        <p:spPr/>
        <p:txBody>
          <a:bodyPr/>
          <a:lstStyle/>
          <a:p>
            <a:r>
              <a:rPr lang="en-US" dirty="0" smtClean="0"/>
              <a:t>In order to avoid prosecution, Cicero  went into exile voluntarily where he remained for a year and a half.</a:t>
            </a:r>
          </a:p>
          <a:p>
            <a:endParaRPr lang="en-US" dirty="0" smtClean="0"/>
          </a:p>
          <a:p>
            <a:r>
              <a:rPr lang="en-US" dirty="0" smtClean="0"/>
              <a:t>In 57 BCE, the triumvirs recalled Cicero from exile for his influence in the senate.</a:t>
            </a:r>
          </a:p>
          <a:p>
            <a:endParaRPr lang="en-US" dirty="0" smtClean="0"/>
          </a:p>
          <a:p>
            <a:r>
              <a:rPr lang="en-US" dirty="0" smtClean="0"/>
              <a:t>Cicero, having felt obligated to repay the debt, began to support legislation which benefited the triumvirs as well as defending a few individuals in court who were supporters of the triumvirs.</a:t>
            </a:r>
          </a:p>
          <a:p>
            <a:endParaRPr lang="en-US" dirty="0" smtClean="0"/>
          </a:p>
          <a:p>
            <a:r>
              <a:rPr lang="en-US" dirty="0" smtClean="0"/>
              <a:t>In 54, with the death of Julia, daughter of Caesar and wife of Pompeii, the triumvirate began to disintegrate.  Crassus died the following year at the hands of the </a:t>
            </a:r>
            <a:r>
              <a:rPr lang="en-US" dirty="0" err="1" smtClean="0"/>
              <a:t>Parthians</a:t>
            </a:r>
            <a:r>
              <a:rPr lang="en-US" dirty="0" smtClean="0"/>
              <a:t>. </a:t>
            </a:r>
          </a:p>
          <a:p>
            <a:endParaRPr lang="en-US" dirty="0" smtClean="0"/>
          </a:p>
          <a:p>
            <a:endParaRPr lang="en-US" dirty="0"/>
          </a:p>
        </p:txBody>
      </p:sp>
      <p:sp>
        <p:nvSpPr>
          <p:cNvPr id="6" name="TextBox 5"/>
          <p:cNvSpPr txBox="1"/>
          <p:nvPr/>
        </p:nvSpPr>
        <p:spPr>
          <a:xfrm>
            <a:off x="3886200" y="5410200"/>
            <a:ext cx="4953000" cy="369332"/>
          </a:xfrm>
          <a:prstGeom prst="rect">
            <a:avLst/>
          </a:prstGeom>
          <a:noFill/>
        </p:spPr>
        <p:txBody>
          <a:bodyPr wrap="square" rtlCol="0">
            <a:spAutoFit/>
          </a:bodyPr>
          <a:lstStyle/>
          <a:p>
            <a:r>
              <a:rPr lang="en-US" dirty="0" smtClean="0"/>
              <a:t>Death of Crassus</a:t>
            </a:r>
            <a:endParaRPr lang="en-US" dirty="0"/>
          </a:p>
        </p:txBody>
      </p:sp>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1807</Words>
  <Application>Microsoft Office PowerPoint</Application>
  <PresentationFormat>On-screen Show (4:3)</PresentationFormat>
  <Paragraphs>119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Marcus Tullius Cicero</vt:lpstr>
      <vt:lpstr>The Times of Cicero</vt:lpstr>
      <vt:lpstr>Cicero the Author</vt:lpstr>
      <vt:lpstr>Cicero’s Life</vt:lpstr>
      <vt:lpstr>Cicero’s Life</vt:lpstr>
      <vt:lpstr>Cicero’s Early Career and the Cursus Honorum</vt:lpstr>
      <vt:lpstr>Cicero the Consul</vt:lpstr>
      <vt:lpstr>The First Triumvirate and Cicero’s Exile</vt:lpstr>
      <vt:lpstr>The First Triumvirate and Cicero’s Exile</vt:lpstr>
      <vt:lpstr>The First Triumvirate and Cicero’s Exile</vt:lpstr>
      <vt:lpstr>The Final Years of Cicero’s Life</vt:lpstr>
      <vt:lpstr>The Final Year‘s of Cicero’s Life</vt:lpstr>
      <vt:lpstr>Cicero and Oratory</vt:lpstr>
      <vt:lpstr>Cicero and Oratory</vt:lpstr>
      <vt:lpstr>Cicero’s Pro Archia Poeta and Aulus Licinius Archias</vt:lpstr>
      <vt:lpstr>In Catalinam 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Marcus Tullius Cicero</dc:title>
  <dc:creator>vcs</dc:creator>
  <cp:lastModifiedBy>vcs</cp:lastModifiedBy>
  <cp:revision>26</cp:revision>
  <dcterms:created xsi:type="dcterms:W3CDTF">2015-07-02T01:29:11Z</dcterms:created>
  <dcterms:modified xsi:type="dcterms:W3CDTF">2015-07-07T02:28:24Z</dcterms:modified>
</cp:coreProperties>
</file>